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8" r:id="rId6"/>
    <p:sldId id="267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03519-9452-495C-A4DD-3890D43B329E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4B915-331F-426B-B4BB-22AC6371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5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A/Prof. Magdy Elnashar       (Preparatory Year)</a:t>
            </a: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6DA8E7-A6A9-4407-B87D-C9068A8B8AC8}" type="slidenum">
              <a:rPr lang="ar-SA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3277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191446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A/Prof. Magdy Elnashar       (Preparatory Year)</a:t>
            </a:r>
          </a:p>
        </p:txBody>
      </p:sp>
      <p:sp>
        <p:nvSpPr>
          <p:cNvPr id="3481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87414E-5F21-43AE-821F-326929B416F3}" type="slidenum">
              <a:rPr lang="ar-SA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482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308542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mtClean="0"/>
              <a:t>A/Prof. Magdy Elnashar       (Preparatory Year)</a:t>
            </a:r>
          </a:p>
        </p:txBody>
      </p:sp>
      <p:sp>
        <p:nvSpPr>
          <p:cNvPr id="3993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5ABCAB-A515-467D-9E40-795BDE0186BE}" type="slidenum">
              <a:rPr lang="ar-SA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994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87808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5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4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6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8A02-2532-4EB2-9B59-B7E44699A09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E1AC-9D83-45F1-A082-18D266F4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harpercollege.edu/tm-ps/chm/100/dgodambe/thedisk/carbo/bial/bia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Testing of Carbohydrates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102 Lab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9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5410200" cy="70771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/>
              <a:t>      Iodine’s </a:t>
            </a:r>
            <a:r>
              <a:rPr lang="en-US" sz="4000" b="1" dirty="0"/>
              <a:t>test</a:t>
            </a:r>
          </a:p>
        </p:txBody>
      </p:sp>
      <p:sp>
        <p:nvSpPr>
          <p:cNvPr id="10243" name="Rectangle 39"/>
          <p:cNvSpPr>
            <a:spLocks noChangeArrowheads="1"/>
          </p:cNvSpPr>
          <p:nvPr/>
        </p:nvSpPr>
        <p:spPr bwMode="auto">
          <a:xfrm>
            <a:off x="625045" y="860111"/>
            <a:ext cx="11434119" cy="580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 dirty="0" smtClean="0"/>
              <a:t>Iodine </a:t>
            </a:r>
            <a:r>
              <a:rPr lang="en-US" altLang="en-US" sz="2400" i="1" dirty="0"/>
              <a:t>test is </a:t>
            </a:r>
            <a:r>
              <a:rPr lang="en-US" altLang="en-US" sz="2400" b="1" dirty="0"/>
              <a:t>Specific to Starch</a:t>
            </a:r>
            <a:r>
              <a:rPr lang="en-US" altLang="en-US" sz="2400" i="1" dirty="0"/>
              <a:t> – To differentiate between Mono- &amp; Di-saccharides (-</a:t>
            </a:r>
            <a:r>
              <a:rPr lang="en-US" altLang="en-US" sz="2400" i="1" dirty="0" err="1"/>
              <a:t>ve</a:t>
            </a:r>
            <a:r>
              <a:rPr lang="en-US" altLang="en-US" sz="2400" i="1" dirty="0"/>
              <a:t>), and Starch (+</a:t>
            </a:r>
            <a:r>
              <a:rPr lang="en-US" altLang="en-US" sz="2400" i="1" dirty="0" err="1"/>
              <a:t>ve</a:t>
            </a:r>
            <a:r>
              <a:rPr lang="en-US" altLang="en-US" sz="2400" i="1" dirty="0"/>
              <a:t>). </a:t>
            </a:r>
            <a:r>
              <a:rPr lang="en-US" altLang="en-US" sz="2400" dirty="0"/>
              <a:t>The structure of starch is a such that the molecule is coiled. Iodine reagent (I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+ KI) forms I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KI, which interact specifically with these coiled molecules to form a </a:t>
            </a:r>
            <a:r>
              <a:rPr lang="en-US" altLang="en-US" sz="2400" b="1" i="1" dirty="0"/>
              <a:t>blue colored complex</a:t>
            </a:r>
            <a:r>
              <a:rPr lang="en-US" altLang="en-US" sz="2400" dirty="0"/>
              <a:t>. A positive iodine assay indicates the presence of starch, so if the color turns dark blue, this is a positive result.</a:t>
            </a:r>
          </a:p>
          <a:p>
            <a:pPr eaLnBrk="1" hangingPunct="1"/>
            <a:endParaRPr lang="en-US" altLang="en-US" sz="900" b="1" dirty="0"/>
          </a:p>
          <a:p>
            <a:pPr eaLnBrk="1" hangingPunct="1"/>
            <a:r>
              <a:rPr lang="en-US" altLang="en-US" sz="2400" b="1" dirty="0"/>
              <a:t>Procedure &amp; observation:</a:t>
            </a:r>
          </a:p>
          <a:p>
            <a:pPr eaLnBrk="1" hangingPunct="1"/>
            <a:r>
              <a:rPr lang="en-US" altLang="en-US" sz="2400" dirty="0"/>
              <a:t>- To 2 mL of carbohydrate solution in a test tube, add 1-2 drops of Iodine solution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Mix well, a deep blue </a:t>
            </a:r>
            <a:r>
              <a:rPr lang="en-US" altLang="en-US" sz="2400" dirty="0" err="1"/>
              <a:t>colour</a:t>
            </a:r>
            <a:r>
              <a:rPr lang="en-US" altLang="en-US" sz="2400" dirty="0"/>
              <a:t> appears.</a:t>
            </a:r>
          </a:p>
          <a:p>
            <a:pPr eaLnBrk="1" hangingPunct="1">
              <a:buFontTx/>
              <a:buChar char="-"/>
            </a:pPr>
            <a:endParaRPr lang="en-US" altLang="en-US" sz="1400" dirty="0"/>
          </a:p>
          <a:p>
            <a:pPr eaLnBrk="1" hangingPunct="1">
              <a:buFontTx/>
              <a:buChar char="-"/>
            </a:pPr>
            <a:r>
              <a:rPr lang="en-US" altLang="en-US" sz="2400" dirty="0"/>
              <a:t>Warm up, the </a:t>
            </a:r>
            <a:r>
              <a:rPr lang="en-US" altLang="en-US" sz="2400" dirty="0" err="1"/>
              <a:t>colour</a:t>
            </a:r>
            <a:r>
              <a:rPr lang="en-US" altLang="en-US" sz="2400" dirty="0"/>
              <a:t>  disappears. </a:t>
            </a:r>
          </a:p>
          <a:p>
            <a:pPr eaLnBrk="1" hangingPunct="1">
              <a:buFontTx/>
              <a:buChar char="-"/>
            </a:pPr>
            <a:endParaRPr lang="en-US" altLang="en-US" sz="1200" dirty="0"/>
          </a:p>
          <a:p>
            <a:pPr eaLnBrk="1" hangingPunct="1">
              <a:buFontTx/>
              <a:buChar char="-"/>
            </a:pPr>
            <a:r>
              <a:rPr lang="en-US" altLang="en-US" sz="2400" dirty="0"/>
              <a:t> Cool down, the </a:t>
            </a:r>
            <a:r>
              <a:rPr lang="en-US" altLang="en-US" sz="2400" dirty="0" err="1"/>
              <a:t>colour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re-appears</a:t>
            </a:r>
          </a:p>
          <a:p>
            <a:pPr eaLnBrk="1" hangingPunct="1">
              <a:buFontTx/>
              <a:buChar char="-"/>
            </a:pPr>
            <a:endParaRPr lang="en-US" sz="2400" dirty="0" smtClean="0"/>
          </a:p>
          <a:p>
            <a:pPr eaLnBrk="1" hangingPunct="1">
              <a:buFontTx/>
              <a:buChar char="-"/>
            </a:pPr>
            <a:endParaRPr lang="en-US" sz="2400" dirty="0"/>
          </a:p>
          <a:p>
            <a:pPr eaLnBrk="1" hangingPunct="1"/>
            <a:r>
              <a:rPr lang="en-US" sz="2400" dirty="0" smtClean="0"/>
              <a:t>                                                       a negative test (left) and a positive test (right)</a:t>
            </a:r>
            <a:endParaRPr lang="en-US" altLang="en-US" sz="2400" dirty="0"/>
          </a:p>
        </p:txBody>
      </p:sp>
      <p:pic>
        <p:nvPicPr>
          <p:cNvPr id="15362" name="Picture 2" descr="http://www.harpercollege.edu/tm-ps/chm/100/dgodambe/thedisk/carbo/iki/ik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04" y="4037372"/>
            <a:ext cx="3724534" cy="216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6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422822" y="70022"/>
            <a:ext cx="5410200" cy="80318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rgbClr val="000000"/>
                </a:solidFill>
              </a:rPr>
              <a:t>Benedict’s test</a:t>
            </a:r>
          </a:p>
        </p:txBody>
      </p:sp>
      <p:sp>
        <p:nvSpPr>
          <p:cNvPr id="12291" name="Rectangle 39"/>
          <p:cNvSpPr>
            <a:spLocks noChangeArrowheads="1"/>
          </p:cNvSpPr>
          <p:nvPr/>
        </p:nvSpPr>
        <p:spPr bwMode="auto">
          <a:xfrm>
            <a:off x="222422" y="873211"/>
            <a:ext cx="1166477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 i="1" dirty="0" smtClean="0"/>
          </a:p>
          <a:p>
            <a:pPr eaLnBrk="1" hangingPunct="1"/>
            <a:r>
              <a:rPr lang="en-US" altLang="en-US" sz="2400" i="1" dirty="0" smtClean="0"/>
              <a:t>Benedict </a:t>
            </a:r>
            <a:r>
              <a:rPr lang="en-US" altLang="en-US" sz="2400" i="1" dirty="0"/>
              <a:t>test is </a:t>
            </a:r>
            <a:r>
              <a:rPr lang="en-US" altLang="en-US" sz="2400" b="1" i="1" dirty="0"/>
              <a:t>Specific to reducing sugars, sugars with a free aldehyde or ketone group) such as Fructose, Glucose, Galactose, Lactose &amp; Maltose. To differentiate between non-reducing &amp; reducing sugars. </a:t>
            </a:r>
            <a:r>
              <a:rPr lang="en-US" altLang="en-US" sz="2400" b="1" i="1" dirty="0" smtClean="0"/>
              <a:t>Positive test is a yellowish </a:t>
            </a:r>
            <a:r>
              <a:rPr lang="en-US" altLang="en-US" sz="2400" b="1" i="1" dirty="0"/>
              <a:t>orange or red ppt. </a:t>
            </a:r>
          </a:p>
          <a:p>
            <a:pPr eaLnBrk="1" hangingPunct="1"/>
            <a:endParaRPr lang="en-US" altLang="en-US" sz="2400" b="1" i="1" dirty="0"/>
          </a:p>
          <a:p>
            <a:pPr rtl="1" eaLnBrk="1" hangingPunct="1"/>
            <a:r>
              <a:rPr lang="en-US" altLang="en-US" sz="2400" b="1" dirty="0"/>
              <a:t>CuSO</a:t>
            </a:r>
            <a:r>
              <a:rPr lang="en-US" altLang="en-US" sz="2400" b="1" baseline="-25000" dirty="0"/>
              <a:t>4                        </a:t>
            </a:r>
            <a:r>
              <a:rPr lang="en-US" altLang="en-US" sz="2400" b="1" dirty="0"/>
              <a:t> Cu</a:t>
            </a:r>
            <a:r>
              <a:rPr lang="en-US" altLang="en-US" sz="2400" b="1" baseline="30000" dirty="0"/>
              <a:t>++</a:t>
            </a:r>
            <a:r>
              <a:rPr lang="en-US" altLang="en-US" sz="2400" b="1" dirty="0"/>
              <a:t>  +  SO</a:t>
            </a:r>
            <a:r>
              <a:rPr lang="en-US" altLang="en-US" sz="2400" b="1" baseline="-25000" dirty="0"/>
              <a:t>4</a:t>
            </a:r>
            <a:r>
              <a:rPr lang="en-US" altLang="en-US" sz="2400" b="1" baseline="30000" dirty="0"/>
              <a:t>--</a:t>
            </a:r>
            <a:r>
              <a:rPr lang="en-US" altLang="en-US" sz="2400" b="1" dirty="0"/>
              <a:t> </a:t>
            </a:r>
            <a:br>
              <a:rPr lang="en-US" altLang="en-US" sz="2400" b="1" dirty="0"/>
            </a:br>
            <a:r>
              <a:rPr lang="en-US" altLang="en-US" sz="2400" b="1" dirty="0"/>
              <a:t>2 Cu</a:t>
            </a:r>
            <a:r>
              <a:rPr lang="en-US" altLang="en-US" sz="2400" b="1" baseline="30000" dirty="0"/>
              <a:t>++</a:t>
            </a:r>
            <a:r>
              <a:rPr lang="en-US" altLang="en-US" sz="2400" b="1" dirty="0"/>
              <a:t>  +  Reducing Sugar (electron donor)           </a:t>
            </a:r>
            <a:r>
              <a:rPr lang="en-US" altLang="en-US" sz="2400" b="1" dirty="0" smtClean="0"/>
              <a:t>Cu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    </a:t>
            </a:r>
          </a:p>
          <a:p>
            <a:pPr rtl="1" eaLnBrk="1" hangingPunct="1"/>
            <a:r>
              <a:rPr lang="en-US" altLang="en-US" sz="2400" b="1" dirty="0"/>
              <a:t>Cu</a:t>
            </a:r>
            <a:r>
              <a:rPr lang="en-US" altLang="en-US" sz="2400" b="1" baseline="30000" dirty="0"/>
              <a:t>+</a:t>
            </a:r>
            <a:r>
              <a:rPr lang="en-US" altLang="en-US" sz="2400" b="1" dirty="0"/>
              <a:t>                   Cu</a:t>
            </a:r>
            <a:r>
              <a:rPr lang="en-US" altLang="en-US" sz="2400" b="1" baseline="-25000" dirty="0"/>
              <a:t>2</a:t>
            </a:r>
            <a:r>
              <a:rPr lang="en-US" altLang="en-US" sz="2400" b="1" dirty="0"/>
              <a:t>O (precipitate)</a:t>
            </a:r>
          </a:p>
          <a:p>
            <a:pPr eaLnBrk="1" hangingPunct="1"/>
            <a:endParaRPr lang="en-US" altLang="en-US" sz="2400" b="1" dirty="0"/>
          </a:p>
          <a:p>
            <a:pPr eaLnBrk="1" hangingPunct="1"/>
            <a:r>
              <a:rPr lang="en-US" altLang="en-US" sz="2400" b="1" dirty="0"/>
              <a:t>Procedure &amp; observation:</a:t>
            </a:r>
          </a:p>
          <a:p>
            <a:pPr marL="285750" indent="-285750" eaLnBrk="1" hangingPunct="1">
              <a:buFontTx/>
              <a:buChar char="-"/>
            </a:pPr>
            <a:r>
              <a:rPr lang="en-US" altLang="en-US" sz="2400" dirty="0" smtClean="0"/>
              <a:t>To </a:t>
            </a:r>
            <a:r>
              <a:rPr lang="en-US" altLang="en-US" sz="2400" dirty="0"/>
              <a:t>2 mL of carbohydrate solution in a test tube, add 1 mL of 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    Benedict reagent.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smtClean="0"/>
              <a:t> </a:t>
            </a:r>
            <a:r>
              <a:rPr lang="en-US" altLang="en-US" sz="2400" dirty="0"/>
              <a:t>Mix well, and boil it up for 2 min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 Observe </a:t>
            </a:r>
            <a:r>
              <a:rPr lang="en-US" altLang="en-US" sz="2400" b="1" i="1" dirty="0"/>
              <a:t>yellowish orange or red ppt</a:t>
            </a:r>
            <a:r>
              <a:rPr lang="en-US" altLang="en-US" sz="2400" dirty="0"/>
              <a:t>.</a:t>
            </a:r>
          </a:p>
        </p:txBody>
      </p:sp>
      <p:sp>
        <p:nvSpPr>
          <p:cNvPr id="12292" name="Line 78"/>
          <p:cNvSpPr>
            <a:spLocks noChangeShapeType="1"/>
          </p:cNvSpPr>
          <p:nvPr/>
        </p:nvSpPr>
        <p:spPr bwMode="auto">
          <a:xfrm>
            <a:off x="1488989" y="325600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79"/>
          <p:cNvSpPr>
            <a:spLocks noChangeShapeType="1"/>
          </p:cNvSpPr>
          <p:nvPr/>
        </p:nvSpPr>
        <p:spPr bwMode="auto">
          <a:xfrm>
            <a:off x="1268627" y="4028302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80"/>
          <p:cNvSpPr>
            <a:spLocks noChangeShapeType="1"/>
          </p:cNvSpPr>
          <p:nvPr/>
        </p:nvSpPr>
        <p:spPr bwMode="auto">
          <a:xfrm>
            <a:off x="6636610" y="3689366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34" y="2490825"/>
            <a:ext cx="3397629" cy="205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713" y="4652750"/>
            <a:ext cx="3170487" cy="193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3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05200" y="152400"/>
            <a:ext cx="5410200" cy="7784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/>
              <a:t>Seliwanoff’s</a:t>
            </a:r>
            <a:r>
              <a:rPr lang="en-US" sz="4000" b="1" dirty="0"/>
              <a:t> test</a:t>
            </a:r>
          </a:p>
        </p:txBody>
      </p:sp>
      <p:sp>
        <p:nvSpPr>
          <p:cNvPr id="17411" name="Rectangle 39"/>
          <p:cNvSpPr>
            <a:spLocks noChangeArrowheads="1"/>
          </p:cNvSpPr>
          <p:nvPr/>
        </p:nvSpPr>
        <p:spPr bwMode="auto">
          <a:xfrm>
            <a:off x="366583" y="1000897"/>
            <a:ext cx="11759514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en-US" altLang="en-US" sz="2400" i="1" dirty="0" err="1" smtClean="0"/>
              <a:t>Seliwanoff</a:t>
            </a:r>
            <a:r>
              <a:rPr lang="en-US" altLang="en-US" sz="2400" i="1" dirty="0" smtClean="0"/>
              <a:t> </a:t>
            </a:r>
            <a:r>
              <a:rPr lang="en-US" altLang="en-US" sz="2400" i="1" dirty="0"/>
              <a:t>test is </a:t>
            </a:r>
            <a:r>
              <a:rPr lang="en-US" altLang="en-US" sz="2400" b="1" i="1" dirty="0"/>
              <a:t>Specific to Keto sugars </a:t>
            </a:r>
            <a:r>
              <a:rPr lang="en-US" altLang="en-US" sz="2400" b="1" dirty="0"/>
              <a:t>(</a:t>
            </a:r>
            <a:r>
              <a:rPr lang="en-US" altLang="en-US" sz="2400" b="1" i="1" dirty="0"/>
              <a:t>Fructose or fructose-containing carbohydrates such as Sucrose</a:t>
            </a:r>
            <a:r>
              <a:rPr lang="en-US" altLang="en-US" sz="2400" b="1" dirty="0"/>
              <a:t>)</a:t>
            </a:r>
            <a:r>
              <a:rPr lang="en-US" altLang="en-US" sz="2400" b="1" i="1" dirty="0"/>
              <a:t>. To differentiate between </a:t>
            </a:r>
            <a:r>
              <a:rPr lang="en-US" altLang="en-US" sz="2400" b="1" i="1" dirty="0" err="1"/>
              <a:t>aldehydic</a:t>
            </a:r>
            <a:r>
              <a:rPr lang="en-US" altLang="en-US" sz="2400" b="1" i="1" dirty="0"/>
              <a:t> and </a:t>
            </a:r>
            <a:r>
              <a:rPr lang="en-US" altLang="en-US" sz="2400" b="1" i="1" dirty="0" err="1"/>
              <a:t>ketonic</a:t>
            </a:r>
            <a:r>
              <a:rPr lang="en-US" altLang="en-US" sz="2400" b="1" i="1" dirty="0"/>
              <a:t> saccharides.</a:t>
            </a:r>
            <a:r>
              <a:rPr lang="en-US" altLang="en-US" sz="2400" b="1" dirty="0"/>
              <a:t> </a:t>
            </a:r>
            <a:endParaRPr lang="en-US" altLang="en-US" sz="2400" b="1" dirty="0" smtClean="0"/>
          </a:p>
          <a:p>
            <a:pPr rtl="1"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The </a:t>
            </a:r>
            <a:r>
              <a:rPr lang="en-US" altLang="en-US" sz="2400" dirty="0" err="1"/>
              <a:t>Ketonic</a:t>
            </a:r>
            <a:r>
              <a:rPr lang="en-US" altLang="en-US" sz="2400" dirty="0"/>
              <a:t> saccharides</a:t>
            </a:r>
            <a:r>
              <a:rPr lang="en-US" altLang="en-US" sz="2400" b="1" dirty="0"/>
              <a:t> </a:t>
            </a:r>
            <a:r>
              <a:rPr lang="en-US" altLang="en-US" sz="2400" dirty="0"/>
              <a:t>are more reactive than Aldehyde group of Aldoses and it reacts rapidly with </a:t>
            </a:r>
            <a:r>
              <a:rPr lang="en-US" altLang="en-US" sz="2400" b="1" i="1" dirty="0" err="1"/>
              <a:t>Seliwanoff's</a:t>
            </a:r>
            <a:r>
              <a:rPr lang="en-US" altLang="en-US" sz="2400" b="1" i="1" dirty="0"/>
              <a:t> reagent </a:t>
            </a:r>
            <a:r>
              <a:rPr lang="en-US" altLang="en-US" sz="2400" dirty="0"/>
              <a:t>[Contains resorcinol + conc. </a:t>
            </a:r>
            <a:r>
              <a:rPr lang="en-US" altLang="en-US" sz="2400" dirty="0" err="1"/>
              <a:t>HCl</a:t>
            </a:r>
            <a:r>
              <a:rPr lang="en-US" altLang="en-US" sz="2400" dirty="0"/>
              <a:t>] to form furfural derivative.</a:t>
            </a:r>
            <a:r>
              <a:rPr lang="en-US" altLang="en-US" sz="2400" b="1" dirty="0"/>
              <a:t> </a:t>
            </a:r>
            <a:endParaRPr lang="en-US" altLang="en-US" sz="2400" dirty="0"/>
          </a:p>
          <a:p>
            <a:pPr eaLnBrk="1" hangingPunct="1"/>
            <a:endParaRPr lang="en-US" altLang="en-US" sz="2400" b="1" dirty="0"/>
          </a:p>
          <a:p>
            <a:pPr eaLnBrk="1" hangingPunct="1"/>
            <a:endParaRPr lang="en-US" altLang="en-US" sz="2400" b="1" dirty="0"/>
          </a:p>
          <a:p>
            <a:pPr eaLnBrk="1" hangingPunct="1"/>
            <a:endParaRPr lang="en-US" altLang="en-US" sz="2400" b="1" dirty="0" smtClean="0"/>
          </a:p>
          <a:p>
            <a:pPr eaLnBrk="1" hangingPunct="1"/>
            <a:endParaRPr lang="en-US" altLang="en-US" sz="2400" b="1" dirty="0"/>
          </a:p>
          <a:p>
            <a:pPr eaLnBrk="1" hangingPunct="1"/>
            <a:r>
              <a:rPr lang="en-US" altLang="en-US" sz="2400" b="1" dirty="0"/>
              <a:t>Procedure &amp; observation:</a:t>
            </a:r>
          </a:p>
          <a:p>
            <a:pPr eaLnBrk="1" hangingPunct="1"/>
            <a:r>
              <a:rPr lang="en-US" altLang="en-US" sz="2400" dirty="0"/>
              <a:t>- To 2 mL of carbohydrate solution in a test tube, add 1 mL of </a:t>
            </a:r>
            <a:r>
              <a:rPr lang="en-US" altLang="en-US" sz="2400" dirty="0" err="1"/>
              <a:t>Seliwanoff’s</a:t>
            </a:r>
            <a:r>
              <a:rPr lang="en-US" altLang="en-US" sz="2400" dirty="0"/>
              <a:t> reagent.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 Mix well, and boil it up for 1 min only.</a:t>
            </a:r>
          </a:p>
          <a:p>
            <a:pPr eaLnBrk="1" hangingPunct="1">
              <a:buFontTx/>
              <a:buChar char="-"/>
            </a:pPr>
            <a:r>
              <a:rPr lang="en-US" altLang="en-US" sz="2400" dirty="0"/>
              <a:t> Observe </a:t>
            </a:r>
            <a:r>
              <a:rPr lang="en-US" altLang="en-US" sz="2400" b="1" i="1" dirty="0"/>
              <a:t>red </a:t>
            </a:r>
            <a:r>
              <a:rPr lang="en-US" altLang="en-US" sz="2400" b="1" i="1" dirty="0" smtClean="0"/>
              <a:t>color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964" y="3306305"/>
            <a:ext cx="1655339" cy="200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8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7. BIAL’S TEST7. BIAL’S TEST&#10;Principle:&#10;• The test reagent dehydrates pentoses to form&#10;furfural.&#10;• Furfural further reacts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286" y="93979"/>
            <a:ext cx="8575590" cy="643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72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7. BIAL’S TEST7. BIAL’S TEST&#10;Procedure:&#10;• 2 ml of a sample solution is placed in a test&#10;tube.&#10;• 2 ml of Bial's reagent (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481" y="334790"/>
            <a:ext cx="8117286" cy="609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49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469557" y="803742"/>
            <a:ext cx="974330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en-US" sz="2400" dirty="0"/>
              <a:t>A positive test is indicated by: </a:t>
            </a:r>
          </a:p>
          <a:p>
            <a:r>
              <a:rPr lang="en-US" altLang="en-US" sz="2400" dirty="0"/>
              <a:t>The formation of a bluish product. All other colors indicate a negative result for </a:t>
            </a:r>
            <a:r>
              <a:rPr lang="en-US" altLang="en-US" sz="2400" dirty="0" err="1"/>
              <a:t>pentoses</a:t>
            </a:r>
            <a:r>
              <a:rPr lang="en-US" altLang="en-US" sz="2400" dirty="0"/>
              <a:t>. Note that hexoses generally react to form green, red, or brown products. </a:t>
            </a:r>
          </a:p>
        </p:txBody>
      </p:sp>
      <p:pic>
        <p:nvPicPr>
          <p:cNvPr id="245765" name="Picture 5" descr="http://www.harpercollege.edu/tm-ps/chm/100/dgodambe/thedisk/carbo/bial/bia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432" y="2594920"/>
            <a:ext cx="6691878" cy="272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2819401" y="5652571"/>
            <a:ext cx="57250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en-US" dirty="0"/>
              <a:t>two negative tests (left, middle) and a positive test (right) </a:t>
            </a:r>
          </a:p>
        </p:txBody>
      </p:sp>
    </p:spTree>
    <p:extLst>
      <p:ext uri="{BB962C8B-B14F-4D97-AF65-F5344CB8AC3E}">
        <p14:creationId xmlns:p14="http://schemas.microsoft.com/office/powerpoint/2010/main" val="152121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68"/>
            <a:ext cx="10515600" cy="1325563"/>
          </a:xfrm>
        </p:spPr>
        <p:txBody>
          <a:bodyPr/>
          <a:lstStyle/>
          <a:p>
            <a:r>
              <a:rPr lang="en-US" b="1" dirty="0" smtClean="0"/>
              <a:t>The 2,4 </a:t>
            </a:r>
            <a:r>
              <a:rPr lang="en-US" b="1" dirty="0" err="1" smtClean="0"/>
              <a:t>Dinitrophenylhydrazine</a:t>
            </a:r>
            <a:r>
              <a:rPr lang="en-US" b="1" dirty="0" smtClean="0"/>
              <a:t> Test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095579"/>
            <a:ext cx="1027258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 smtClean="0"/>
              <a:t>Shows positive test for:</a:t>
            </a:r>
            <a:r>
              <a:rPr lang="en-US" sz="2400" dirty="0" smtClean="0"/>
              <a:t> aldehydes and ketones </a:t>
            </a:r>
          </a:p>
          <a:p>
            <a:r>
              <a:rPr lang="en-US" sz="2400" b="1" dirty="0" smtClean="0"/>
              <a:t>Reactions:</a:t>
            </a:r>
            <a:r>
              <a:rPr lang="en-US" sz="2400" dirty="0" smtClean="0"/>
              <a:t> reacts with the carbonyl group of aldehydes and ketones</a:t>
            </a:r>
            <a:endParaRPr lang="en-US" sz="2400" dirty="0"/>
          </a:p>
        </p:txBody>
      </p:sp>
      <p:pic>
        <p:nvPicPr>
          <p:cNvPr id="1029" name="Picture 5" descr="http://www.harpercollege.edu/tm-ps/chm/100/dgodambe/thedisk/qual/dnprxn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562" y="2273772"/>
            <a:ext cx="6157429" cy="116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9559" y="3559780"/>
            <a:ext cx="1045381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How to perform the test:</a:t>
            </a:r>
            <a:r>
              <a:rPr lang="en-US" sz="2400" dirty="0" smtClean="0"/>
              <a:t> Five drops of the compound to be tested are mixed with 5 drops of the </a:t>
            </a:r>
            <a:r>
              <a:rPr lang="en-US" sz="2400" dirty="0" err="1" smtClean="0"/>
              <a:t>dinitrophenylhydrazine</a:t>
            </a:r>
            <a:r>
              <a:rPr lang="en-US" sz="2400" dirty="0" smtClean="0"/>
              <a:t> reagent (an orange solution) in 2 ml of ethanol and the tube shaken. If no positive test is observed immediately, the mixture should be allowed to stand for 15 minutes. 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296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778" y="359053"/>
            <a:ext cx="10515600" cy="577330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 positive test is indicated by:</a:t>
            </a:r>
            <a:r>
              <a:rPr lang="en-US" dirty="0" smtClean="0"/>
              <a:t> The formation of a yellow, orange or orange-red precipitate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kumimoji="0" lang="en-US" altLang="en-US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negative test (left) and a positive test (right)</a:t>
            </a:r>
          </a:p>
          <a:p>
            <a:endParaRPr lang="en-US" dirty="0"/>
          </a:p>
        </p:txBody>
      </p:sp>
      <p:pic>
        <p:nvPicPr>
          <p:cNvPr id="16388" name="Picture 4" descr="http://www.harpercollege.edu/tm-ps/chm/100/dgodambe/thedisk/qual/dn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423" y="1754660"/>
            <a:ext cx="3913958" cy="272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-461665"/>
            <a:ext cx="12192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95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466</Words>
  <Application>Microsoft Office PowerPoint</Application>
  <PresentationFormat>Widescreen</PresentationFormat>
  <Paragraphs>62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Qualitative Testing of Carbohydrates</vt:lpstr>
      <vt:lpstr>      Iodine’s test</vt:lpstr>
      <vt:lpstr>Benedict’s test</vt:lpstr>
      <vt:lpstr>Seliwanoff’s test</vt:lpstr>
      <vt:lpstr>PowerPoint Presentation</vt:lpstr>
      <vt:lpstr>PowerPoint Presentation</vt:lpstr>
      <vt:lpstr>PowerPoint Presentation</vt:lpstr>
      <vt:lpstr>The 2,4 Dinitrophenylhydrazine Test</vt:lpstr>
      <vt:lpstr>PowerPoint Presentation</vt:lpstr>
    </vt:vector>
  </TitlesOfParts>
  <Company>GCCCD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Larter</dc:creator>
  <cp:lastModifiedBy>Martin Larter</cp:lastModifiedBy>
  <cp:revision>7</cp:revision>
  <dcterms:created xsi:type="dcterms:W3CDTF">2017-03-14T17:35:15Z</dcterms:created>
  <dcterms:modified xsi:type="dcterms:W3CDTF">2017-03-14T18:38:33Z</dcterms:modified>
</cp:coreProperties>
</file>